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71" r:id="rId2"/>
    <p:sldId id="279" r:id="rId3"/>
    <p:sldId id="280" r:id="rId4"/>
    <p:sldId id="272" r:id="rId5"/>
    <p:sldId id="273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CBA6"/>
    <a:srgbClr val="FFE2AF"/>
    <a:srgbClr val="FECD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1B5925-E658-4C62-A116-0918A24A407F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7A0EFB-1733-4A51-8F25-30DFE433B1F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30000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5B0F0B-122F-4B32-A28E-1FF47994A416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179518-D477-476D-A0F0-C377842207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9438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9CAE-C204-4834-B66E-2213CBD31AE3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2B0C5-EA54-4587-B70F-71B2F341AE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6781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9CAE-C204-4834-B66E-2213CBD31AE3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2B0C5-EA54-4587-B70F-71B2F341AE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1412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9CAE-C204-4834-B66E-2213CBD31AE3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2B0C5-EA54-4587-B70F-71B2F341AE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9816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9CAE-C204-4834-B66E-2213CBD31AE3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2B0C5-EA54-4587-B70F-71B2F341AE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6496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9CAE-C204-4834-B66E-2213CBD31AE3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2B0C5-EA54-4587-B70F-71B2F341AE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8884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9CAE-C204-4834-B66E-2213CBD31AE3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2B0C5-EA54-4587-B70F-71B2F341AE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1348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9CAE-C204-4834-B66E-2213CBD31AE3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2B0C5-EA54-4587-B70F-71B2F341AE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5469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9CAE-C204-4834-B66E-2213CBD31AE3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2B0C5-EA54-4587-B70F-71B2F341AE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923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9CAE-C204-4834-B66E-2213CBD31AE3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2B0C5-EA54-4587-B70F-71B2F341AE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9426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9CAE-C204-4834-B66E-2213CBD31AE3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2B0C5-EA54-4587-B70F-71B2F341AE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042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9CAE-C204-4834-B66E-2213CBD31AE3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2B0C5-EA54-4587-B70F-71B2F341AE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7152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39CAE-C204-4834-B66E-2213CBD31AE3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2B0C5-EA54-4587-B70F-71B2F341AE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2706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107504" y="1670584"/>
            <a:ext cx="8928992" cy="4956991"/>
          </a:xfrm>
          <a:prstGeom prst="roundRect">
            <a:avLst/>
          </a:prstGeom>
          <a:gradFill>
            <a:gsLst>
              <a:gs pos="91670">
                <a:srgbClr val="DECBA6">
                  <a:lumMod val="88000"/>
                  <a:lumOff val="12000"/>
                  <a:alpha val="37000"/>
                </a:srgbClr>
              </a:gs>
              <a:gs pos="45824">
                <a:schemeClr val="bg1"/>
              </a:gs>
              <a:gs pos="0">
                <a:srgbClr val="FFE2AF">
                  <a:lumMod val="68000"/>
                  <a:lumOff val="32000"/>
                  <a:alpha val="47000"/>
                </a:srgbClr>
              </a:gs>
              <a:gs pos="64999">
                <a:srgbClr val="F0EBD5">
                  <a:alpha val="39000"/>
                </a:srgbClr>
              </a:gs>
              <a:gs pos="100000">
                <a:srgbClr val="D1C39F">
                  <a:alpha val="61000"/>
                </a:srgbClr>
              </a:gs>
            </a:gsLst>
            <a:lin ang="5400000" scaled="1"/>
          </a:gradFill>
          <a:ln w="3175">
            <a:solidFill>
              <a:schemeClr val="accent2">
                <a:lumMod val="50000"/>
                <a:alpha val="5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            </a:t>
            </a:r>
            <a:endParaRPr lang="ru-RU" sz="1800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52" y="188640"/>
            <a:ext cx="8640960" cy="1481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07504" y="1485720"/>
            <a:ext cx="8784976" cy="5255648"/>
          </a:xfrm>
        </p:spPr>
        <p:txBody>
          <a:bodyPr>
            <a:normAutofit/>
          </a:bodyPr>
          <a:lstStyle/>
          <a:p>
            <a:pPr indent="0" algn="ctr">
              <a:spcAft>
                <a:spcPts val="0"/>
              </a:spcAft>
              <a:buNone/>
            </a:pPr>
            <a:endParaRPr lang="ru-RU" sz="1000" b="1" dirty="0" smtClean="0">
              <a:solidFill>
                <a:schemeClr val="accent2">
                  <a:lumMod val="50000"/>
                </a:schemeClr>
              </a:solidFill>
              <a:effectLst/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indent="0" algn="ctr">
              <a:spcAft>
                <a:spcPts val="0"/>
              </a:spcAft>
              <a:buNone/>
            </a:pPr>
            <a:endParaRPr lang="ru-RU" sz="2400" dirty="0" smtClean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indent="0" algn="ctr">
              <a:spcAft>
                <a:spcPts val="0"/>
              </a:spcAft>
              <a:buNone/>
            </a:pP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ПАМЯТКА </a:t>
            </a:r>
          </a:p>
          <a:p>
            <a:pPr indent="0" algn="ctr">
              <a:spcAft>
                <a:spcPts val="0"/>
              </a:spcAft>
              <a:buNone/>
            </a:pPr>
            <a:r>
              <a:rPr lang="ru-RU" sz="2800" i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Услуги «Ивановского государственного фонда поддержки малого предпринимательства»:</a:t>
            </a:r>
          </a:p>
          <a:p>
            <a:pPr indent="0" algn="ctr">
              <a:spcAft>
                <a:spcPts val="0"/>
              </a:spcAft>
              <a:buNone/>
            </a:pPr>
            <a:r>
              <a:rPr lang="ru-RU" sz="4000" i="1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микрозаймы </a:t>
            </a:r>
            <a:endParaRPr lang="ru-RU" sz="4000" i="1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 algn="ctr">
              <a:spcAft>
                <a:spcPts val="0"/>
              </a:spcAft>
              <a:buNone/>
            </a:pPr>
            <a:r>
              <a:rPr lang="ru-RU" sz="4000" i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поручительства</a:t>
            </a:r>
          </a:p>
          <a:p>
            <a:pPr indent="0" algn="r">
              <a:spcAft>
                <a:spcPts val="0"/>
              </a:spcAft>
              <a:buNone/>
            </a:pPr>
            <a:endParaRPr lang="ru-RU" sz="1400" i="1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 algn="r">
              <a:spcAft>
                <a:spcPts val="0"/>
              </a:spcAft>
              <a:buNone/>
            </a:pPr>
            <a:endParaRPr lang="ru-RU" sz="1400" i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578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179512" y="1700808"/>
            <a:ext cx="8820472" cy="5013176"/>
          </a:xfrm>
          <a:prstGeom prst="roundRect">
            <a:avLst/>
          </a:prstGeom>
          <a:gradFill>
            <a:gsLst>
              <a:gs pos="91670">
                <a:srgbClr val="DECBA6">
                  <a:lumMod val="88000"/>
                  <a:lumOff val="12000"/>
                  <a:alpha val="37000"/>
                </a:srgbClr>
              </a:gs>
              <a:gs pos="45824">
                <a:schemeClr val="bg1"/>
              </a:gs>
              <a:gs pos="0">
                <a:srgbClr val="FFE2AF">
                  <a:lumMod val="68000"/>
                  <a:lumOff val="32000"/>
                  <a:alpha val="47000"/>
                </a:srgbClr>
              </a:gs>
              <a:gs pos="64999">
                <a:srgbClr val="F0EBD5">
                  <a:alpha val="39000"/>
                </a:srgbClr>
              </a:gs>
              <a:gs pos="100000">
                <a:srgbClr val="D1C39F">
                  <a:alpha val="61000"/>
                </a:srgbClr>
              </a:gs>
            </a:gsLst>
            <a:lin ang="5400000" scaled="1"/>
          </a:gradFill>
          <a:ln w="3175">
            <a:solidFill>
              <a:schemeClr val="accent2">
                <a:lumMod val="50000"/>
                <a:alpha val="5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            </a:t>
            </a:r>
            <a:endParaRPr lang="ru-RU" sz="1800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0" y="1412776"/>
            <a:ext cx="9252520" cy="5445224"/>
          </a:xfrm>
        </p:spPr>
        <p:txBody>
          <a:bodyPr>
            <a:normAutofit fontScale="92500" lnSpcReduction="10000"/>
          </a:bodyPr>
          <a:lstStyle/>
          <a:p>
            <a:pPr indent="0" algn="ctr">
              <a:spcAft>
                <a:spcPts val="0"/>
              </a:spcAft>
              <a:buNone/>
            </a:pPr>
            <a:endParaRPr lang="ru-RU" sz="1200" b="1" dirty="0" smtClean="0">
              <a:solidFill>
                <a:schemeClr val="accent2">
                  <a:lumMod val="50000"/>
                </a:schemeClr>
              </a:solidFill>
              <a:effectLst/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531813" indent="0">
              <a:spcAft>
                <a:spcPts val="0"/>
              </a:spcAft>
              <a:buNone/>
            </a:pPr>
            <a:endParaRPr lang="ru-RU" sz="1800" b="1" i="1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31813" indent="0">
              <a:spcAft>
                <a:spcPts val="0"/>
              </a:spcAft>
              <a:buNone/>
            </a:pPr>
            <a:r>
              <a:rPr lang="ru-RU" sz="1800" b="1" i="1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Микрозаймы</a:t>
            </a:r>
            <a:r>
              <a:rPr lang="ru-RU" sz="1800" b="1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предоставляются </a:t>
            </a:r>
            <a:r>
              <a:rPr lang="ru-RU" sz="1800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субъектам МСП, зарегистрированным </a:t>
            </a:r>
            <a:r>
              <a:rPr lang="ru-RU" sz="1800" i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sz="1800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осуществляющим деятельность </a:t>
            </a:r>
            <a:r>
              <a:rPr lang="ru-RU" sz="1800" i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 территории Ивановской </a:t>
            </a:r>
            <a:r>
              <a:rPr lang="ru-RU" sz="1800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области</a:t>
            </a:r>
          </a:p>
          <a:p>
            <a:pPr marL="531813" indent="358775">
              <a:spcAft>
                <a:spcPts val="0"/>
              </a:spcAft>
              <a:buNone/>
            </a:pPr>
            <a:endParaRPr lang="ru-RU" sz="400" i="1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31813" indent="358775">
              <a:spcAft>
                <a:spcPts val="0"/>
              </a:spcAft>
              <a:buFont typeface="Wingdings" pitchFamily="2" charset="2"/>
              <a:buChar char="ü"/>
            </a:pPr>
            <a:r>
              <a:rPr lang="ru-RU" sz="2300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ea typeface="Arial Unicode MS" panose="020B0604020202020204" pitchFamily="34" charset="-128"/>
                <a:cs typeface="Arial" pitchFamily="34" charset="0"/>
              </a:rPr>
              <a:t>Максимальный размер – </a:t>
            </a:r>
            <a:r>
              <a:rPr lang="ru-RU" sz="2300" b="1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ea typeface="Arial Unicode MS" panose="020B0604020202020204" pitchFamily="34" charset="-128"/>
                <a:cs typeface="Arial" pitchFamily="34" charset="0"/>
              </a:rPr>
              <a:t>1 млн. руб</a:t>
            </a:r>
            <a:r>
              <a:rPr lang="ru-RU" sz="2300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ea typeface="Arial Unicode MS" panose="020B0604020202020204" pitchFamily="34" charset="-128"/>
                <a:cs typeface="Arial" pitchFamily="34" charset="0"/>
              </a:rPr>
              <a:t>.</a:t>
            </a:r>
          </a:p>
          <a:p>
            <a:pPr marL="531813" indent="358775">
              <a:spcAft>
                <a:spcPts val="0"/>
              </a:spcAft>
              <a:buFont typeface="Wingdings" pitchFamily="2" charset="2"/>
              <a:buChar char="ü"/>
            </a:pPr>
            <a:r>
              <a:rPr lang="ru-RU" sz="2300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ea typeface="Arial Unicode MS" panose="020B0604020202020204" pitchFamily="34" charset="-128"/>
                <a:cs typeface="Arial" pitchFamily="34" charset="0"/>
              </a:rPr>
              <a:t>Максимальный срок - </a:t>
            </a:r>
            <a:r>
              <a:rPr lang="ru-RU" sz="2300" b="1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ea typeface="Arial Unicode MS" panose="020B0604020202020204" pitchFamily="34" charset="-128"/>
                <a:cs typeface="Arial" pitchFamily="34" charset="0"/>
              </a:rPr>
              <a:t>2 года</a:t>
            </a:r>
            <a:r>
              <a:rPr lang="ru-RU" sz="2300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ea typeface="Arial Unicode MS" panose="020B0604020202020204" pitchFamily="34" charset="-128"/>
                <a:cs typeface="Arial" pitchFamily="34" charset="0"/>
              </a:rPr>
              <a:t>.</a:t>
            </a:r>
          </a:p>
          <a:p>
            <a:pPr marL="531813" indent="358775">
              <a:spcAft>
                <a:spcPts val="0"/>
              </a:spcAft>
              <a:buFont typeface="Wingdings" pitchFamily="2" charset="2"/>
              <a:buChar char="ü"/>
            </a:pPr>
            <a:r>
              <a:rPr lang="ru-RU" sz="2300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ea typeface="Arial Unicode MS" panose="020B0604020202020204" pitchFamily="34" charset="-128"/>
                <a:cs typeface="Arial" pitchFamily="34" charset="0"/>
              </a:rPr>
              <a:t>Процентная ставка от </a:t>
            </a:r>
            <a:r>
              <a:rPr lang="ru-RU" sz="2300" b="1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ea typeface="Arial Unicode MS" panose="020B0604020202020204" pitchFamily="34" charset="-128"/>
                <a:cs typeface="Arial" pitchFamily="34" charset="0"/>
              </a:rPr>
              <a:t>12,5 до 17 % годовых </a:t>
            </a:r>
            <a:r>
              <a:rPr lang="ru-RU" sz="2300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ea typeface="Arial Unicode MS" panose="020B0604020202020204" pitchFamily="34" charset="-128"/>
                <a:cs typeface="Arial" pitchFamily="34" charset="0"/>
              </a:rPr>
              <a:t>(зависит от обеспечения займа и вида деятельности):</a:t>
            </a:r>
          </a:p>
          <a:p>
            <a:pPr marL="0" lvl="0" indent="0">
              <a:buNone/>
            </a:pPr>
            <a:r>
              <a:rPr lang="ru-RU" sz="1800" dirty="0" smtClean="0"/>
              <a:t>             </a:t>
            </a:r>
            <a:r>
              <a:rPr lang="ru-RU" sz="1800" b="1" dirty="0" smtClean="0"/>
              <a:t>14,5</a:t>
            </a:r>
            <a:r>
              <a:rPr lang="ru-RU" sz="1800" dirty="0" smtClean="0"/>
              <a:t> % -залог недвижимости; </a:t>
            </a:r>
            <a:r>
              <a:rPr lang="ru-RU" sz="1800" b="1" dirty="0" smtClean="0"/>
              <a:t>17,0</a:t>
            </a:r>
            <a:r>
              <a:rPr lang="ru-RU" sz="1800" dirty="0" smtClean="0"/>
              <a:t> % - залог </a:t>
            </a:r>
            <a:r>
              <a:rPr lang="ru-RU" sz="1800" dirty="0"/>
              <a:t>оборудования и </a:t>
            </a:r>
            <a:r>
              <a:rPr lang="ru-RU" sz="1800" dirty="0" smtClean="0"/>
              <a:t>иного  имущества</a:t>
            </a:r>
            <a:r>
              <a:rPr lang="ru-RU" sz="1800" dirty="0"/>
              <a:t>, при </a:t>
            </a:r>
            <a:endParaRPr lang="ru-RU" sz="1800" dirty="0" smtClean="0"/>
          </a:p>
          <a:p>
            <a:pPr marL="0" lvl="0" indent="0">
              <a:buNone/>
            </a:pPr>
            <a:r>
              <a:rPr lang="ru-RU" sz="1800" dirty="0"/>
              <a:t> </a:t>
            </a:r>
            <a:r>
              <a:rPr lang="ru-RU" sz="1800" dirty="0" smtClean="0"/>
              <a:t>         предоставлении  поручительств ФЛ.</a:t>
            </a:r>
          </a:p>
          <a:p>
            <a:pPr marL="0" lvl="0" indent="0">
              <a:buNone/>
            </a:pPr>
            <a:r>
              <a:rPr lang="ru-RU" sz="1800" b="1" i="1" dirty="0" smtClean="0"/>
              <a:t>              </a:t>
            </a:r>
            <a:r>
              <a:rPr lang="ru-RU" sz="2100" b="1" i="1" dirty="0" smtClean="0">
                <a:solidFill>
                  <a:schemeClr val="accent2">
                    <a:lumMod val="50000"/>
                  </a:schemeClr>
                </a:solidFill>
              </a:rPr>
              <a:t>Виды деятельности со сниженной процентной ставкой</a:t>
            </a:r>
            <a:r>
              <a:rPr lang="ru-RU" sz="2100" i="1" dirty="0" smtClean="0">
                <a:solidFill>
                  <a:schemeClr val="accent2">
                    <a:lumMod val="50000"/>
                  </a:schemeClr>
                </a:solidFill>
              </a:rPr>
              <a:t>: с/х, </a:t>
            </a:r>
          </a:p>
          <a:p>
            <a:pPr marL="0" lvl="0" indent="0">
              <a:buNone/>
            </a:pPr>
            <a:r>
              <a:rPr lang="ru-RU" sz="2100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100" i="1" dirty="0" smtClean="0">
                <a:solidFill>
                  <a:schemeClr val="accent2">
                    <a:lumMod val="50000"/>
                  </a:schemeClr>
                </a:solidFill>
              </a:rPr>
              <a:t>           образование, здравоохранение, предоставление социальных услуг , </a:t>
            </a:r>
          </a:p>
          <a:p>
            <a:pPr marL="0" lvl="0" indent="0">
              <a:buNone/>
            </a:pPr>
            <a:r>
              <a:rPr lang="ru-RU" sz="2100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100" i="1" dirty="0" smtClean="0">
                <a:solidFill>
                  <a:schemeClr val="accent2">
                    <a:lumMod val="50000"/>
                  </a:schemeClr>
                </a:solidFill>
              </a:rPr>
              <a:t>           деятельность   спортивных объектов,</a:t>
            </a:r>
            <a:r>
              <a:rPr lang="ru-RU" sz="2100" i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деятельность </a:t>
            </a:r>
            <a:r>
              <a:rPr lang="ru-RU" sz="1800" i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 области культуры, </a:t>
            </a:r>
            <a:endParaRPr lang="ru-RU" sz="1800" i="1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lvl="0" indent="0">
              <a:buNone/>
            </a:pPr>
            <a:r>
              <a:rPr lang="ru-RU" sz="1800" i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 спорта</a:t>
            </a:r>
            <a:r>
              <a:rPr lang="ru-RU" sz="1800" i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организации </a:t>
            </a:r>
            <a:r>
              <a:rPr lang="ru-RU" sz="1800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досуга </a:t>
            </a:r>
            <a:r>
              <a:rPr lang="ru-RU" sz="1800" i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sz="1800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развлечений</a:t>
            </a:r>
          </a:p>
          <a:p>
            <a:pPr marL="0" lvl="0" indent="0">
              <a:buNone/>
            </a:pPr>
            <a:r>
              <a:rPr lang="ru-RU" sz="1800" dirty="0" smtClean="0"/>
              <a:t>             </a:t>
            </a:r>
            <a:r>
              <a:rPr lang="ru-RU" sz="1800" b="1" dirty="0" smtClean="0"/>
              <a:t>12,5%- </a:t>
            </a:r>
            <a:r>
              <a:rPr lang="ru-RU" sz="1800" dirty="0" smtClean="0"/>
              <a:t>залог </a:t>
            </a:r>
            <a:r>
              <a:rPr lang="ru-RU" sz="1800" dirty="0"/>
              <a:t>недвижимости</a:t>
            </a:r>
            <a:r>
              <a:rPr lang="ru-RU" sz="1800" dirty="0" smtClean="0"/>
              <a:t>; </a:t>
            </a:r>
            <a:r>
              <a:rPr lang="ru-RU" sz="1800" b="1" dirty="0" smtClean="0"/>
              <a:t>15</a:t>
            </a:r>
            <a:r>
              <a:rPr lang="ru-RU" sz="1800" dirty="0" smtClean="0"/>
              <a:t> %-залог оборудования </a:t>
            </a:r>
            <a:r>
              <a:rPr lang="ru-RU" sz="1800" dirty="0"/>
              <a:t>и иного </a:t>
            </a:r>
            <a:r>
              <a:rPr lang="ru-RU" sz="1800" dirty="0" smtClean="0"/>
              <a:t> имущества</a:t>
            </a:r>
            <a:r>
              <a:rPr lang="ru-RU" sz="1800" dirty="0"/>
              <a:t>, при </a:t>
            </a:r>
            <a:endParaRPr lang="ru-RU" sz="1800" dirty="0" smtClean="0"/>
          </a:p>
          <a:p>
            <a:pPr marL="0" lvl="0" indent="0">
              <a:buNone/>
            </a:pPr>
            <a:r>
              <a:rPr lang="ru-RU" sz="1800" dirty="0"/>
              <a:t> </a:t>
            </a:r>
            <a:r>
              <a:rPr lang="ru-RU" sz="1800" dirty="0" smtClean="0"/>
              <a:t>            предоставлении </a:t>
            </a:r>
            <a:r>
              <a:rPr lang="ru-RU" sz="1800" dirty="0"/>
              <a:t>поручительств ФЛ</a:t>
            </a:r>
            <a:r>
              <a:rPr lang="ru-RU" sz="1800" dirty="0" smtClean="0"/>
              <a:t>.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</a:rPr>
              <a:t>Никаких дополнительных комиссий 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</a:rPr>
              <a:t>не 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</a:rPr>
              <a:t>взимается </a:t>
            </a:r>
            <a:endParaRPr lang="ru-RU" sz="2400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lvl="0" indent="0">
              <a:buNone/>
            </a:pPr>
            <a:endParaRPr lang="ru-RU" sz="1800" dirty="0"/>
          </a:p>
          <a:p>
            <a:pPr marL="531813" indent="0">
              <a:spcAft>
                <a:spcPts val="0"/>
              </a:spcAft>
              <a:buNone/>
            </a:pPr>
            <a:endParaRPr lang="ru-RU" sz="1800" b="1" i="1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Arial Unicode MS" panose="020B0604020202020204" pitchFamily="34" charset="-128"/>
              <a:cs typeface="Arial" pitchFamily="34" charset="0"/>
            </a:endParaRPr>
          </a:p>
          <a:p>
            <a:pPr marL="531813" indent="358775">
              <a:spcAft>
                <a:spcPts val="0"/>
              </a:spcAft>
              <a:buNone/>
            </a:pPr>
            <a:endParaRPr lang="ru-RU" sz="400" b="1" i="1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Arial Unicode MS" panose="020B0604020202020204" pitchFamily="34" charset="-128"/>
              <a:cs typeface="Arial" pitchFamily="34" charset="0"/>
            </a:endParaRPr>
          </a:p>
          <a:p>
            <a:pPr marL="354013" indent="363538">
              <a:spcAft>
                <a:spcPts val="0"/>
              </a:spcAft>
              <a:buFont typeface="Wingdings" pitchFamily="2" charset="2"/>
              <a:buChar char="ü"/>
            </a:pPr>
            <a:endParaRPr lang="ru-RU" sz="1800" i="1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4013" indent="363538">
              <a:spcAft>
                <a:spcPts val="0"/>
              </a:spcAft>
              <a:buFont typeface="Wingdings" pitchFamily="2" charset="2"/>
              <a:buChar char="ü"/>
            </a:pPr>
            <a:endParaRPr lang="ru-RU" sz="1800" i="1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52" y="188641"/>
            <a:ext cx="8640960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24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152352" y="1670584"/>
            <a:ext cx="8812136" cy="4956991"/>
          </a:xfrm>
          <a:prstGeom prst="roundRect">
            <a:avLst/>
          </a:prstGeom>
          <a:gradFill>
            <a:gsLst>
              <a:gs pos="91670">
                <a:srgbClr val="DECBA6">
                  <a:lumMod val="88000"/>
                  <a:lumOff val="12000"/>
                  <a:alpha val="37000"/>
                </a:srgbClr>
              </a:gs>
              <a:gs pos="45824">
                <a:schemeClr val="bg1"/>
              </a:gs>
              <a:gs pos="0">
                <a:srgbClr val="FFE2AF">
                  <a:lumMod val="68000"/>
                  <a:lumOff val="32000"/>
                  <a:alpha val="47000"/>
                </a:srgbClr>
              </a:gs>
              <a:gs pos="64999">
                <a:srgbClr val="F0EBD5">
                  <a:alpha val="39000"/>
                </a:srgbClr>
              </a:gs>
              <a:gs pos="100000">
                <a:srgbClr val="D1C39F">
                  <a:alpha val="61000"/>
                </a:srgbClr>
              </a:gs>
            </a:gsLst>
            <a:lin ang="5400000" scaled="1"/>
          </a:gradFill>
          <a:ln w="3175">
            <a:solidFill>
              <a:schemeClr val="accent2">
                <a:lumMod val="50000"/>
                <a:alpha val="5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            </a:t>
            </a:r>
            <a:endParaRPr lang="ru-RU" sz="1800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52" y="188640"/>
            <a:ext cx="8640960" cy="1368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5496" y="1340769"/>
            <a:ext cx="8856984" cy="5400599"/>
          </a:xfrm>
        </p:spPr>
        <p:txBody>
          <a:bodyPr>
            <a:normAutofit/>
          </a:bodyPr>
          <a:lstStyle/>
          <a:p>
            <a:pPr indent="0" algn="ctr">
              <a:spcAft>
                <a:spcPts val="0"/>
              </a:spcAft>
              <a:buNone/>
            </a:pPr>
            <a:endParaRPr lang="ru-RU" sz="1000" b="1" dirty="0" smtClean="0">
              <a:solidFill>
                <a:schemeClr val="accent2">
                  <a:lumMod val="50000"/>
                </a:schemeClr>
              </a:solidFill>
              <a:effectLst/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indent="0" algn="ctr">
              <a:spcAft>
                <a:spcPts val="0"/>
              </a:spcAft>
              <a:buNone/>
            </a:pPr>
            <a:endParaRPr lang="ru-RU" sz="700" b="1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indent="0" algn="ctr">
              <a:spcAft>
                <a:spcPts val="0"/>
              </a:spcAft>
              <a:buNone/>
            </a:pP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Поручительство</a:t>
            </a:r>
            <a:r>
              <a:rPr lang="ru-RU" sz="2400" i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– дополнительное обеспечение при </a:t>
            </a:r>
            <a:r>
              <a:rPr lang="ru-RU" sz="2400" i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недостаточности </a:t>
            </a: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залога </a:t>
            </a:r>
            <a:r>
              <a:rPr lang="ru-RU" sz="2400" i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для получения кредита в банке.</a:t>
            </a:r>
          </a:p>
          <a:p>
            <a:pPr marL="800100" indent="-4572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Максимальный срок </a:t>
            </a: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5 лет</a:t>
            </a: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800100" indent="-4572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Максимальный </a:t>
            </a:r>
            <a:r>
              <a:rPr lang="ru-RU" sz="2400" b="1" i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размер </a:t>
            </a:r>
            <a:r>
              <a:rPr lang="ru-RU" sz="2400" i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поручительства-</a:t>
            </a:r>
            <a:r>
              <a:rPr lang="ru-RU" sz="2400" b="1" i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8,6 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млн. руб</a:t>
            </a: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., но не более 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70 % </a:t>
            </a:r>
            <a:r>
              <a:rPr lang="ru-RU" sz="2400" i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суммы кредита; </a:t>
            </a:r>
            <a:endParaRPr lang="ru-RU" sz="2400" i="1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800100" indent="-4572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Плата</a:t>
            </a: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за поручительство – 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0,75 </a:t>
            </a: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1 % </a:t>
            </a:r>
            <a:r>
              <a:rPr lang="ru-RU" sz="2400" i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годовых от суммы </a:t>
            </a: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поручительства</a:t>
            </a:r>
          </a:p>
        </p:txBody>
      </p:sp>
    </p:spTree>
    <p:extLst>
      <p:ext uri="{BB962C8B-B14F-4D97-AF65-F5344CB8AC3E}">
        <p14:creationId xmlns:p14="http://schemas.microsoft.com/office/powerpoint/2010/main" val="43952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152352" y="1670586"/>
            <a:ext cx="8812136" cy="5070782"/>
          </a:xfrm>
          <a:prstGeom prst="roundRect">
            <a:avLst/>
          </a:prstGeom>
          <a:gradFill>
            <a:gsLst>
              <a:gs pos="91670">
                <a:srgbClr val="DECBA6">
                  <a:lumMod val="88000"/>
                  <a:lumOff val="12000"/>
                  <a:alpha val="37000"/>
                </a:srgbClr>
              </a:gs>
              <a:gs pos="45824">
                <a:schemeClr val="bg1"/>
              </a:gs>
              <a:gs pos="0">
                <a:srgbClr val="FFE2AF">
                  <a:lumMod val="68000"/>
                  <a:lumOff val="32000"/>
                  <a:alpha val="47000"/>
                </a:srgbClr>
              </a:gs>
              <a:gs pos="64999">
                <a:srgbClr val="F0EBD5">
                  <a:alpha val="39000"/>
                </a:srgbClr>
              </a:gs>
              <a:gs pos="100000">
                <a:srgbClr val="D1C39F">
                  <a:alpha val="61000"/>
                </a:srgbClr>
              </a:gs>
            </a:gsLst>
            <a:lin ang="5400000" scaled="1"/>
          </a:gradFill>
          <a:ln w="3175">
            <a:solidFill>
              <a:schemeClr val="accent2">
                <a:lumMod val="50000"/>
                <a:alpha val="5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            </a:t>
            </a:r>
            <a:endParaRPr lang="ru-RU" sz="1800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52" y="188640"/>
            <a:ext cx="8640960" cy="1481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5496" y="1485720"/>
            <a:ext cx="8856984" cy="5255648"/>
          </a:xfrm>
        </p:spPr>
        <p:txBody>
          <a:bodyPr>
            <a:normAutofit/>
          </a:bodyPr>
          <a:lstStyle/>
          <a:p>
            <a:pPr indent="0" algn="ctr">
              <a:spcAft>
                <a:spcPts val="0"/>
              </a:spcAft>
              <a:buNone/>
            </a:pPr>
            <a:endParaRPr lang="ru-RU" sz="1000" b="1" dirty="0" smtClean="0">
              <a:solidFill>
                <a:schemeClr val="accent2">
                  <a:lumMod val="50000"/>
                </a:schemeClr>
              </a:solidFill>
              <a:effectLst/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indent="0" algn="ctr">
              <a:spcAft>
                <a:spcPts val="0"/>
              </a:spcAft>
              <a:buNone/>
            </a:pP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Банки-партнеры</a:t>
            </a:r>
            <a:endParaRPr lang="ru-RU" sz="36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1698" y="2419876"/>
            <a:ext cx="1924299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3383" y="2419876"/>
            <a:ext cx="1466654" cy="1007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7" y="5674405"/>
            <a:ext cx="2448272" cy="693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603016"/>
            <a:ext cx="1957178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719936"/>
            <a:ext cx="2382141" cy="602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551941"/>
            <a:ext cx="1622108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491" y="4442837"/>
            <a:ext cx="1584176" cy="98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4511193"/>
            <a:ext cx="2016223" cy="718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1926" y="3427577"/>
            <a:ext cx="2088232" cy="917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3434" y="5674405"/>
            <a:ext cx="2232248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ÐÐ°ÑÑÐ¸Ð½ÐºÐ¸ Ð¿Ð¾ Ð·Ð°Ð¿ÑÐ¾ÑÑ Ð¼Ð¾ÑÐºÐ¾Ð²ÑÐºÐ¸Ð¹ Ð¸Ð½Ð´ÑÑÑÑÐ¸Ð°Ð»ÑÐ½ÑÐ¹ Ð±Ð°Ð½Ðº Ð»Ð¾Ð³Ð¾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198194" y="4424482"/>
            <a:ext cx="1656183" cy="1167724"/>
          </a:xfrm>
          <a:prstGeom prst="rect">
            <a:avLst/>
          </a:prstGeom>
          <a:noFill/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419876"/>
            <a:ext cx="1534351" cy="1068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66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152352" y="1670584"/>
            <a:ext cx="8812136" cy="4956991"/>
          </a:xfrm>
          <a:prstGeom prst="roundRect">
            <a:avLst/>
          </a:prstGeom>
          <a:gradFill>
            <a:gsLst>
              <a:gs pos="91670">
                <a:srgbClr val="DECBA6">
                  <a:lumMod val="88000"/>
                  <a:lumOff val="12000"/>
                  <a:alpha val="37000"/>
                </a:srgbClr>
              </a:gs>
              <a:gs pos="45824">
                <a:schemeClr val="bg1"/>
              </a:gs>
              <a:gs pos="0">
                <a:srgbClr val="FFE2AF">
                  <a:lumMod val="68000"/>
                  <a:lumOff val="32000"/>
                  <a:alpha val="47000"/>
                </a:srgbClr>
              </a:gs>
              <a:gs pos="64999">
                <a:srgbClr val="F0EBD5">
                  <a:alpha val="39000"/>
                </a:srgbClr>
              </a:gs>
              <a:gs pos="100000">
                <a:srgbClr val="D1C39F">
                  <a:alpha val="61000"/>
                </a:srgbClr>
              </a:gs>
            </a:gsLst>
            <a:lin ang="5400000" scaled="1"/>
          </a:gradFill>
          <a:ln w="3175">
            <a:solidFill>
              <a:schemeClr val="accent2">
                <a:lumMod val="50000"/>
                <a:alpha val="5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            </a:t>
            </a:r>
            <a:endParaRPr lang="ru-RU" sz="1800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52" y="188640"/>
            <a:ext cx="8640960" cy="1481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5496" y="1485720"/>
            <a:ext cx="9001000" cy="5255648"/>
          </a:xfrm>
        </p:spPr>
        <p:txBody>
          <a:bodyPr>
            <a:normAutofit/>
          </a:bodyPr>
          <a:lstStyle/>
          <a:p>
            <a:pPr indent="0" algn="ctr">
              <a:spcAft>
                <a:spcPts val="0"/>
              </a:spcAft>
              <a:buNone/>
            </a:pPr>
            <a:endParaRPr lang="ru-RU" sz="1000" b="1" dirty="0" smtClean="0">
              <a:solidFill>
                <a:schemeClr val="accent2">
                  <a:lumMod val="50000"/>
                </a:schemeClr>
              </a:solidFill>
              <a:effectLst/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2400" b="1" dirty="0" smtClean="0">
                <a:solidFill>
                  <a:srgbClr val="632423"/>
                </a:solidFill>
                <a:effectLst/>
                <a:latin typeface="Arial"/>
              </a:rPr>
              <a:t>Контакты</a:t>
            </a:r>
            <a:endParaRPr lang="ru-RU" sz="2400" b="1" dirty="0" smtClean="0">
              <a:effectLst/>
              <a:latin typeface="Times New Roman"/>
            </a:endParaRPr>
          </a:p>
          <a:p>
            <a:pPr marL="358775" indent="0">
              <a:spcAft>
                <a:spcPts val="0"/>
              </a:spcAft>
              <a:buNone/>
            </a:pPr>
            <a:endParaRPr lang="ru-RU" sz="2400" b="1" dirty="0" smtClean="0">
              <a:solidFill>
                <a:srgbClr val="632423"/>
              </a:solidFill>
              <a:effectLst/>
              <a:latin typeface="Arial"/>
              <a:ea typeface="Times New Roman"/>
            </a:endParaRPr>
          </a:p>
          <a:p>
            <a:pPr marL="358775" indent="0">
              <a:spcAft>
                <a:spcPts val="0"/>
              </a:spcAft>
              <a:buNone/>
            </a:pPr>
            <a:r>
              <a:rPr lang="ru-RU" sz="2400" b="1" dirty="0" smtClean="0">
                <a:solidFill>
                  <a:srgbClr val="632423"/>
                </a:solidFill>
                <a:effectLst/>
                <a:latin typeface="Arial"/>
                <a:ea typeface="Times New Roman"/>
              </a:rPr>
              <a:t>Наш адрес: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 </a:t>
            </a: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153000, г. Иваново,</a:t>
            </a:r>
            <a:r>
              <a:rPr lang="en-US" sz="2400" i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2400" i="1" dirty="0" err="1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Шереметевский</a:t>
            </a: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проспект, д. 85 Г, Центр «Мой Бизнес»</a:t>
            </a:r>
          </a:p>
          <a:p>
            <a:pPr marL="358775" indent="0">
              <a:spcAft>
                <a:spcPts val="0"/>
              </a:spcAft>
              <a:buNone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Телефон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: </a:t>
            </a: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+7 (4932) 30-89-34</a:t>
            </a:r>
          </a:p>
          <a:p>
            <a:pPr marL="358775" indent="0">
              <a:spcAft>
                <a:spcPts val="0"/>
              </a:spcAft>
              <a:buNone/>
            </a:pPr>
            <a:r>
              <a:rPr lang="en-US" sz="2400" b="1" i="1" dirty="0" smtClean="0">
                <a:solidFill>
                  <a:schemeClr val="accent2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Email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:</a:t>
            </a:r>
            <a:r>
              <a:rPr lang="en-US" sz="2400" b="1" i="1" dirty="0" smtClean="0">
                <a:solidFill>
                  <a:schemeClr val="accent2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400" i="1" dirty="0" smtClean="0">
                <a:solidFill>
                  <a:schemeClr val="accent2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300121@mail.ru</a:t>
            </a:r>
          </a:p>
          <a:p>
            <a:pPr marL="358775" indent="0">
              <a:spcAft>
                <a:spcPts val="0"/>
              </a:spcAft>
              <a:buNone/>
            </a:pP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Сайт:</a:t>
            </a:r>
            <a:r>
              <a:rPr lang="en-US" sz="2400" b="1" i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400" i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http//www.igfpmp.ru/</a:t>
            </a:r>
            <a:endParaRPr lang="ru-RU" sz="2400" i="1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sz="2000" i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              </a:t>
            </a:r>
            <a:r>
              <a:rPr lang="ru-RU" sz="1800" dirty="0" smtClean="0"/>
              <a:t>              </a:t>
            </a:r>
            <a:endParaRPr lang="ru-RU" sz="2000" i="1" dirty="0"/>
          </a:p>
        </p:txBody>
      </p:sp>
    </p:spTree>
    <p:extLst>
      <p:ext uri="{BB962C8B-B14F-4D97-AF65-F5344CB8AC3E}">
        <p14:creationId xmlns:p14="http://schemas.microsoft.com/office/powerpoint/2010/main" val="1001175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1493</TotalTime>
  <Words>151</Words>
  <Application>Microsoft Office PowerPoint</Application>
  <PresentationFormat>Экран (4:3)</PresentationFormat>
  <Paragraphs>46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            </vt:lpstr>
      <vt:lpstr>            </vt:lpstr>
      <vt:lpstr>            </vt:lpstr>
      <vt:lpstr>            </vt:lpstr>
      <vt:lpstr>            </vt:lpstr>
    </vt:vector>
  </TitlesOfParts>
  <Company>ИГФПМП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ИВАНОВСКИЙ ГОСУДАРСТВЕННЫЙ  ФОНД ПОДДЕРЖКИ  МАЛОГО ПРЕДПРИНИМАТЕЛЬСТВА</dc:title>
  <dc:creator>Елена В. Коврова</dc:creator>
  <cp:lastModifiedBy>Елена В. Коврова</cp:lastModifiedBy>
  <cp:revision>114</cp:revision>
  <cp:lastPrinted>2018-12-20T10:36:20Z</cp:lastPrinted>
  <dcterms:created xsi:type="dcterms:W3CDTF">2018-06-21T06:22:51Z</dcterms:created>
  <dcterms:modified xsi:type="dcterms:W3CDTF">2019-01-17T10:03:39Z</dcterms:modified>
</cp:coreProperties>
</file>