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57" r:id="rId3"/>
    <p:sldId id="265" r:id="rId4"/>
    <p:sldId id="273" r:id="rId5"/>
    <p:sldId id="267" r:id="rId6"/>
    <p:sldId id="268" r:id="rId7"/>
    <p:sldId id="271" r:id="rId8"/>
    <p:sldId id="272" r:id="rId9"/>
    <p:sldId id="258" r:id="rId10"/>
    <p:sldId id="260" r:id="rId11"/>
    <p:sldId id="259" r:id="rId12"/>
    <p:sldId id="263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590760-B435-4370-938A-BC91F9A86E96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7B339D4-9180-4E93-B76E-ACDCE13A9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77D02-DAA1-449A-92F7-47A6A0A873D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3CA648-06A9-4618-9E0E-D24C00122D0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289C1-7CC6-424C-A93E-B25B61ADD5D3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74A5D-A14C-400D-A994-16015FA3C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AA97-9439-4F7F-9C99-9EE2288CC603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1104-074C-43F1-93C1-9944D7225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4B042-DC47-443E-B850-5517E3D7BBA0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5539-66D3-4DFF-8335-D8E3E01EA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94775-9B0F-4F77-A50A-4CC1C1AA0270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8AE3D-0BAE-42BE-9248-89C7DB4A0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1FF82-C01D-4157-8E0F-A92A3DE99C85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BCE6-FBAF-4D1D-AC10-F0BD6AAFC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5814-18D2-497B-BA25-B12E5A75972D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2A97-E924-4F2C-A9AA-D08DEDE35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1D6C0-01FB-4D7D-9BA3-5E6FE7A05D60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E8A1-BC3F-43A9-A5C3-CD7D640DC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01FBC-4181-4B36-B991-060EFD6EE4E9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64D29-B050-4940-9EF6-5D58EC739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BDFEB-BB41-40E5-9855-F406FB66D3E8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9D258-8A7A-46B7-A150-AD744E554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D070A-B0E1-470D-A756-F7C29884EF42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1279-7542-4CB4-B711-02535AFD2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D285E-296A-4EAC-93C8-B1E9B4CB877B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9A33-9486-4A28-9CDE-AFCF65E6DC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E5F3BC-0137-428C-AA9A-C9AAF6F99F22}" type="datetimeFigureOut">
              <a:rPr lang="ru-RU"/>
              <a:pPr>
                <a:defRPr/>
              </a:pPr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6CF4F4-95D7-492F-81E2-6435EDAFF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/>
          <p:cNvPicPr>
            <a:picLocks noChangeAspect="1"/>
          </p:cNvPicPr>
          <p:nvPr/>
        </p:nvPicPr>
        <p:blipFill>
          <a:blip r:embed="rId2" cstate="print"/>
          <a:srcRect t="14609"/>
          <a:stretch>
            <a:fillRect/>
          </a:stretch>
        </p:blipFill>
        <p:spPr bwMode="auto">
          <a:xfrm>
            <a:off x="203200" y="1606550"/>
            <a:ext cx="11831638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87375" y="744538"/>
            <a:ext cx="11017250" cy="73501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микрорайон «Просторный»</a:t>
            </a:r>
            <a:endParaRPr lang="ru-RU" sz="6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331788"/>
            <a:ext cx="117919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066088" y="77788"/>
            <a:ext cx="4125912" cy="1312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75" y="266700"/>
            <a:ext cx="4983163" cy="873125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очередь</a:t>
            </a:r>
            <a:b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6859588" y="615950"/>
            <a:ext cx="5037137" cy="3821113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 rot="16200000">
            <a:off x="5977731" y="3185319"/>
            <a:ext cx="452438" cy="2603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1126788" y="4437063"/>
            <a:ext cx="769937" cy="91440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659313" y="5351463"/>
            <a:ext cx="6467475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659313" y="5351463"/>
            <a:ext cx="0" cy="91440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627313" y="5351463"/>
            <a:ext cx="0" cy="96043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52438" y="5351463"/>
            <a:ext cx="2174875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627313" y="6281738"/>
            <a:ext cx="2032000" cy="1587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52438" y="1627188"/>
            <a:ext cx="0" cy="372427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66725" y="1155700"/>
            <a:ext cx="3665538" cy="471488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4132263" y="615950"/>
            <a:ext cx="2727325" cy="52387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3" cstate="print"/>
          <a:srcRect l="16264" t="4201" r="5569" b="29962"/>
          <a:stretch>
            <a:fillRect/>
          </a:stretch>
        </p:blipFill>
        <p:spPr bwMode="auto">
          <a:xfrm>
            <a:off x="2055813" y="523875"/>
            <a:ext cx="827087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-252413"/>
            <a:ext cx="10988675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Планировка типовой секции Литера 22.</a:t>
            </a:r>
            <a:endParaRPr lang="ru-RU" sz="4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484188" y="5376863"/>
            <a:ext cx="75104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b="1">
                <a:latin typeface="Calibri Light"/>
              </a:rPr>
              <a:t>Количество квартир в Литере 22: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40шт. (28,20 кв.м.);                            1к. – 20шт. (38,70 кв.м.);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40шт. (28,25 кв.м.);                            1к. – 10шт. (39,25 кв.м.);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20шт. (28,35 кв.м.);                            2к. – 60шт. (45,40 кв.м.).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20шт. (28,30 кв.м.);</a:t>
            </a:r>
          </a:p>
          <a:p>
            <a:pPr>
              <a:lnSpc>
                <a:spcPct val="90000"/>
              </a:lnSpc>
            </a:pPr>
            <a:endParaRPr lang="ru-RU" sz="2000">
              <a:latin typeface="Calibri Light"/>
            </a:endParaRPr>
          </a:p>
          <a:p>
            <a:pPr>
              <a:lnSpc>
                <a:spcPct val="90000"/>
              </a:lnSpc>
            </a:pPr>
            <a:endParaRPr lang="ru-RU" sz="2000">
              <a:latin typeface="Calibri Light"/>
            </a:endParaRPr>
          </a:p>
          <a:p>
            <a:pPr>
              <a:lnSpc>
                <a:spcPct val="90000"/>
              </a:lnSpc>
            </a:pPr>
            <a:endParaRPr lang="ru-RU" sz="2000">
              <a:latin typeface="Calibri Ligh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994650" y="5376863"/>
            <a:ext cx="4003675" cy="1309687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4000" dirty="0" smtClean="0"/>
          </a:p>
          <a:p>
            <a:pPr fontAlgn="auto">
              <a:spcAft>
                <a:spcPts val="0"/>
              </a:spcAft>
              <a:defRPr/>
            </a:pPr>
            <a:endParaRPr lang="ru-RU" sz="4000" dirty="0" smtClean="0"/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900" b="1" dirty="0" smtClean="0"/>
              <a:t>Всего:       </a:t>
            </a:r>
            <a:r>
              <a:rPr lang="ru-RU" sz="2900" dirty="0" smtClean="0"/>
              <a:t>210 квартир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900" dirty="0" smtClean="0"/>
              <a:t>общей площадью </a:t>
            </a:r>
            <a:r>
              <a:rPr lang="ru-RU" sz="2900" b="1" dirty="0" smtClean="0"/>
              <a:t>7281,5 кв. 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7"/>
          <p:cNvPicPr>
            <a:picLocks noChangeAspect="1"/>
          </p:cNvPicPr>
          <p:nvPr/>
        </p:nvPicPr>
        <p:blipFill>
          <a:blip r:embed="rId3" cstate="print"/>
          <a:srcRect l="11456" t="17052" r="15509" b="22308"/>
          <a:stretch>
            <a:fillRect/>
          </a:stretch>
        </p:blipFill>
        <p:spPr bwMode="auto">
          <a:xfrm>
            <a:off x="2241550" y="668338"/>
            <a:ext cx="7539038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063" y="-128588"/>
            <a:ext cx="105156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Планировка типовой секции Литера 30.</a:t>
            </a:r>
            <a:endParaRPr lang="ru-RU" sz="4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Заголовок 1"/>
          <p:cNvSpPr txBox="1">
            <a:spLocks/>
          </p:cNvSpPr>
          <p:nvPr/>
        </p:nvSpPr>
        <p:spPr bwMode="auto">
          <a:xfrm>
            <a:off x="409575" y="5922963"/>
            <a:ext cx="76549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b="1">
                <a:latin typeface="Calibri Light"/>
              </a:rPr>
              <a:t>Количество квартир в Литере 30: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10шт. (29,25 кв.м.);                           2к. – 30шт. (50,70 кв.м.);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30шт. (33,10 кв.м.);                           2к. – 10шт. (52,90 кв.м.);</a:t>
            </a:r>
          </a:p>
          <a:p>
            <a:pPr>
              <a:lnSpc>
                <a:spcPct val="90000"/>
              </a:lnSpc>
            </a:pPr>
            <a:r>
              <a:rPr lang="ru-RU">
                <a:latin typeface="Calibri Light"/>
              </a:rPr>
              <a:t>1к. – 20шт. (38,95 кв.м.);                           2к. – 20шт. (54,20 кв.м.).</a:t>
            </a:r>
          </a:p>
          <a:p>
            <a:pPr>
              <a:lnSpc>
                <a:spcPct val="90000"/>
              </a:lnSpc>
            </a:pPr>
            <a:endParaRPr lang="ru-RU">
              <a:latin typeface="Calibri Light"/>
            </a:endParaRPr>
          </a:p>
          <a:p>
            <a:pPr>
              <a:lnSpc>
                <a:spcPct val="90000"/>
              </a:lnSpc>
            </a:pPr>
            <a:endParaRPr lang="ru-RU">
              <a:latin typeface="Calibri Ligh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064500" y="5249863"/>
            <a:ext cx="3933825" cy="1436687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4000" dirty="0" smtClean="0"/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endParaRPr lang="ru-RU" sz="4000" dirty="0" smtClean="0"/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900" b="1" dirty="0" smtClean="0"/>
              <a:t>Всего:        </a:t>
            </a:r>
            <a:r>
              <a:rPr lang="ru-RU" sz="2900" dirty="0" smtClean="0"/>
              <a:t>120 квартир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900" dirty="0" smtClean="0"/>
              <a:t>общей площадью </a:t>
            </a:r>
            <a:r>
              <a:rPr lang="ru-RU" sz="2900" b="1" dirty="0" smtClean="0"/>
              <a:t>5198,5 кв. 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75" y="241300"/>
            <a:ext cx="10941050" cy="7350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план микрорайона «Просторный»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530350"/>
            <a:ext cx="117856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2"/>
                </a:solidFill>
              </a:rPr>
              <a:t>ПОКАЗАТЕЛИ ПРОЕКТА:</a:t>
            </a:r>
            <a:br>
              <a:rPr lang="ru-RU" b="1" smtClean="0">
                <a:solidFill>
                  <a:schemeClr val="tx2"/>
                </a:solidFill>
              </a:rPr>
            </a:br>
            <a:endParaRPr lang="ru-RU" b="1" smtClean="0">
              <a:solidFill>
                <a:schemeClr val="tx2"/>
              </a:solidFill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Адрес: Ивановская обл., г.о. Кохма, ул. Тимирязева</a:t>
            </a:r>
          </a:p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Площадь участка – 413 197 кв.м.</a:t>
            </a:r>
          </a:p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Количество жилых домов – 75</a:t>
            </a:r>
          </a:p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Общая площадь квартир – 155,79 тыс. кв.м</a:t>
            </a:r>
          </a:p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Площадь общественных зданий  -27,56 тыс.кв.м.                                                                                                          </a:t>
            </a:r>
          </a:p>
          <a:p>
            <a:pPr marL="533400" indent="-533400" eaLnBrk="1" hangingPunct="1"/>
            <a:r>
              <a:rPr lang="ru-RU" b="1" smtClean="0">
                <a:solidFill>
                  <a:schemeClr val="tx2"/>
                </a:solidFill>
              </a:rPr>
              <a:t>Сроки реализации проекта – 2013-2020гг</a:t>
            </a:r>
          </a:p>
          <a:p>
            <a:pPr marL="533400" indent="-533400" eaLnBrk="1" hangingPunct="1"/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965200" y="365125"/>
            <a:ext cx="10388600" cy="830263"/>
          </a:xfrm>
        </p:spPr>
        <p:txBody>
          <a:bodyPr/>
          <a:lstStyle/>
          <a:p>
            <a:r>
              <a:rPr lang="ru-RU" sz="2800" smtClean="0"/>
              <a:t> Завершено строительство 1 и 2 очередей м-на «Просторный»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1308100"/>
            <a:ext cx="106553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936625" y="365125"/>
            <a:ext cx="10417175" cy="650875"/>
          </a:xfrm>
        </p:spPr>
        <p:txBody>
          <a:bodyPr/>
          <a:lstStyle/>
          <a:p>
            <a:r>
              <a:rPr lang="ru-RU" sz="2800" smtClean="0"/>
              <a:t>Введен в эксплуатацию литер 13 в 3 очереди строительства м-на «Просторный»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1431925"/>
            <a:ext cx="10917237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925513" y="365125"/>
            <a:ext cx="10428287" cy="857250"/>
          </a:xfrm>
        </p:spPr>
        <p:txBody>
          <a:bodyPr/>
          <a:lstStyle/>
          <a:p>
            <a:r>
              <a:rPr lang="ru-RU" sz="2800" smtClean="0"/>
              <a:t>Введен в эксплуатацию литер 14 в 3 очереди строительства м-на «Просторный»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477963"/>
            <a:ext cx="105664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200" cy="931863"/>
          </a:xfrm>
        </p:spPr>
        <p:txBody>
          <a:bodyPr/>
          <a:lstStyle/>
          <a:p>
            <a:r>
              <a:rPr lang="ru-RU" sz="2800" smtClean="0"/>
              <a:t>Идет строительство литера 15 в 3 очереди строительства м-на «Просторный»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14463"/>
            <a:ext cx="106045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812800" y="365125"/>
            <a:ext cx="10541000" cy="931863"/>
          </a:xfrm>
        </p:spPr>
        <p:txBody>
          <a:bodyPr/>
          <a:lstStyle/>
          <a:p>
            <a:r>
              <a:rPr lang="ru-RU" sz="2800" smtClean="0"/>
              <a:t>Идет строительство литера 23 в 7 очереди строительства    м-на «Просторный»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4" descr="DSCF7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235075"/>
            <a:ext cx="10756900" cy="516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975" y="260350"/>
            <a:ext cx="9945688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28738" y="241300"/>
            <a:ext cx="2949575" cy="1366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25" y="347663"/>
            <a:ext cx="4298950" cy="871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очередь</a:t>
            </a:r>
            <a:b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963738" y="509588"/>
            <a:ext cx="3600450" cy="564038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5564188" y="509588"/>
            <a:ext cx="1741487" cy="109855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305675" y="1608138"/>
            <a:ext cx="3868738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1174413" y="1608138"/>
            <a:ext cx="0" cy="1871662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394950" y="3479800"/>
            <a:ext cx="779463" cy="1274763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394950" y="4754563"/>
            <a:ext cx="7938" cy="24130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221788" y="4995863"/>
            <a:ext cx="1181100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629025" y="5091113"/>
            <a:ext cx="5592763" cy="2063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9221788" y="4995863"/>
            <a:ext cx="19050" cy="11588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629025" y="5091113"/>
            <a:ext cx="0" cy="1058862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963738" y="6149975"/>
            <a:ext cx="1665287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 rot="18045803">
            <a:off x="3890169" y="3733006"/>
            <a:ext cx="536575" cy="322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287</Words>
  <Application>Microsoft Office PowerPoint</Application>
  <PresentationFormat>Произвольный</PresentationFormat>
  <Paragraphs>38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микрорайон «Просторный»</vt:lpstr>
      <vt:lpstr>Генеральный план микрорайона «Просторный»</vt:lpstr>
      <vt:lpstr>ПОКАЗАТЕЛИ ПРОЕКТА: </vt:lpstr>
      <vt:lpstr> Завершено строительство 1 и 2 очередей м-на «Просторный»</vt:lpstr>
      <vt:lpstr>Введен в эксплуатацию литер 13 в 3 очереди строительства м-на «Просторный»</vt:lpstr>
      <vt:lpstr>Введен в эксплуатацию литер 14 в 3 очереди строительства м-на «Просторный»</vt:lpstr>
      <vt:lpstr>Идет строительство литера 15 в 3 очереди строительства м-на «Просторный»</vt:lpstr>
      <vt:lpstr>Идет строительство литера 23 в 7 очереди строительства    м-на «Просторный»</vt:lpstr>
      <vt:lpstr>7 очередь строительства</vt:lpstr>
      <vt:lpstr>10 очередь строительства</vt:lpstr>
      <vt:lpstr>Планировка типовой секции Литера 22.</vt:lpstr>
      <vt:lpstr>Планировка типовой секции Литера 30.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Инженер</dc:creator>
  <cp:lastModifiedBy>User</cp:lastModifiedBy>
  <cp:revision>32</cp:revision>
  <dcterms:created xsi:type="dcterms:W3CDTF">2016-02-16T07:12:28Z</dcterms:created>
  <dcterms:modified xsi:type="dcterms:W3CDTF">2016-03-18T07:52:19Z</dcterms:modified>
</cp:coreProperties>
</file>