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1" r:id="rId3"/>
    <p:sldId id="274" r:id="rId4"/>
    <p:sldId id="275" r:id="rId5"/>
    <p:sldId id="293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6" r:id="rId16"/>
    <p:sldId id="287" r:id="rId17"/>
    <p:sldId id="288" r:id="rId18"/>
    <p:sldId id="285" r:id="rId19"/>
    <p:sldId id="289" r:id="rId20"/>
    <p:sldId id="290" r:id="rId21"/>
    <p:sldId id="291" r:id="rId22"/>
    <p:sldId id="273" r:id="rId23"/>
    <p:sldId id="292" r:id="rId24"/>
    <p:sldId id="270" r:id="rId25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95" autoAdjust="0"/>
    <p:restoredTop sz="94659" autoAdjust="0"/>
  </p:normalViewPr>
  <p:slideViewPr>
    <p:cSldViewPr>
      <p:cViewPr>
        <p:scale>
          <a:sx n="100" d="100"/>
          <a:sy n="100" d="100"/>
        </p:scale>
        <p:origin x="-1950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SERVER\Projects\2011\0160 Презентация ДУП\work\слайд обложка _ ЕЩЕ-01.jpg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71646" cy="6857999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\\SERVER\Projects\2011\0160 Презентация ДУП\фон-2.jpg"/>
          <p:cNvPicPr>
            <a:picLocks noChangeAspect="1" noChangeArrowheads="1"/>
          </p:cNvPicPr>
          <p:nvPr userDrawn="1"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7463" y="3222"/>
            <a:ext cx="91614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3857628"/>
            <a:ext cx="7715304" cy="92869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2"/>
                </a:solidFill>
              </a:rPr>
              <a:t>Открытое акционерное общество                                                  «Ивановская Домостроительная Компания»  </a:t>
            </a:r>
            <a:endParaRPr lang="ru-RU" sz="2800" dirty="0">
              <a:solidFill>
                <a:schemeClr val="tx2"/>
              </a:solidFill>
            </a:endParaRPr>
          </a:p>
        </p:txBody>
      </p:sp>
      <p:pic>
        <p:nvPicPr>
          <p:cNvPr id="6" name="Рисунок 5" descr="SOK_3231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643" r="643"/>
          <a:stretch>
            <a:fillRect/>
          </a:stretch>
        </p:blipFill>
        <p:spPr>
          <a:xfrm>
            <a:off x="357188" y="857250"/>
            <a:ext cx="8501062" cy="29289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28596" y="4857760"/>
            <a:ext cx="8286808" cy="1643074"/>
          </a:xfrm>
        </p:spPr>
        <p:txBody>
          <a:bodyPr>
            <a:normAutofit/>
          </a:bodyPr>
          <a:lstStyle/>
          <a:p>
            <a:pPr algn="just"/>
            <a:r>
              <a:rPr lang="ru-RU" sz="1200" dirty="0" smtClean="0"/>
              <a:t>Ивановская домостроительная компания участник приоритетного национального проекта «Доступное и комфортное жилье – гражданам России», программы обеспечения жильем военнослужащих. В соответствии с Федеральным законом «О ветеранах» от 12 января 1995г. №5-ФЗ и Указом Президента РФ от 7 мая 2008г. №714 «Об обеспечении жильем ветеранов Великой Отечественной войны 1941-1945 годов» Ивановская ДСК по жилищным сертификатам выделила квартиры ветеранам городов Иваново и Владимир. </a:t>
            </a:r>
          </a:p>
          <a:p>
            <a:pPr algn="just"/>
            <a:r>
              <a:rPr lang="ru-RU" sz="1200" dirty="0" smtClean="0"/>
              <a:t>Кроме Минобороны и ФГУ «Объединенная дирекция по реализации федеральных инвестиционных программ», ДСК по контрактам обеспечивает жильем сотрудников МЧС, сотрудничает по контрактам ЖКХ с Администрациями Ивановской и Костромской областями по федеральной программе «Снос ветхого жилья» и предоставлению жилья детям-сиротам. </a:t>
            </a:r>
          </a:p>
          <a:p>
            <a:endParaRPr lang="ru-RU" dirty="0"/>
          </a:p>
        </p:txBody>
      </p:sp>
      <p:pic>
        <p:nvPicPr>
          <p:cNvPr id="7" name="Рисунок 6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214290"/>
            <a:ext cx="771525" cy="5048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5852" y="285728"/>
            <a:ext cx="5643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«Жилье для российской семьи»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9" name="Рисунок 8" descr="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596" y="3922120"/>
            <a:ext cx="857256" cy="8427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785918" y="142852"/>
            <a:ext cx="5486400" cy="56673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</a:rPr>
              <a:t>План литера 1</a:t>
            </a:r>
            <a:endParaRPr lang="ru-RU" sz="2800" dirty="0"/>
          </a:p>
        </p:txBody>
      </p:sp>
      <p:pic>
        <p:nvPicPr>
          <p:cNvPr id="12" name="Рисунок 11" descr="Шахматка_Л1_Страница_03.jpg"/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642938" y="927055"/>
            <a:ext cx="7858125" cy="56039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785918" y="142852"/>
            <a:ext cx="5486400" cy="56673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</a:rPr>
              <a:t>План литера 2</a:t>
            </a:r>
            <a:endParaRPr lang="ru-RU" sz="2800" dirty="0"/>
          </a:p>
        </p:txBody>
      </p:sp>
      <p:pic>
        <p:nvPicPr>
          <p:cNvPr id="12" name="Рисунок 11" descr="Шахматка_Л1_Страница_03.jpg"/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642938" y="940598"/>
            <a:ext cx="7858125" cy="55768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785918" y="142852"/>
            <a:ext cx="5486400" cy="56673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</a:rPr>
              <a:t>План литера 3</a:t>
            </a:r>
            <a:endParaRPr lang="ru-RU" sz="2800" dirty="0"/>
          </a:p>
        </p:txBody>
      </p:sp>
      <p:pic>
        <p:nvPicPr>
          <p:cNvPr id="12" name="Рисунок 11" descr="Шахматка_Л1_Страница_03.jpg"/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642938" y="950149"/>
            <a:ext cx="7858125" cy="55577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785918" y="142852"/>
            <a:ext cx="5486400" cy="566738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chemeClr val="tx2"/>
                </a:solidFill>
              </a:rPr>
              <a:t>План литера 4</a:t>
            </a:r>
            <a:endParaRPr lang="ru-RU" sz="2800" dirty="0"/>
          </a:p>
        </p:txBody>
      </p:sp>
      <p:pic>
        <p:nvPicPr>
          <p:cNvPr id="12" name="Рисунок 11" descr="Шахматка_Л1_Страница_03.jpg"/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662661" y="950149"/>
            <a:ext cx="7818679" cy="55577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2852"/>
            <a:ext cx="8186766" cy="56832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Планировка 1-го этажа в литере 1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16" name="Содержимое 15" descr="Без имени-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61641" y="809134"/>
            <a:ext cx="7977855" cy="566835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2852"/>
            <a:ext cx="8186766" cy="56832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Планировка 1-го этажа в литере 2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16" name="Содержимое 15" descr="Без имени-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72615" y="809134"/>
            <a:ext cx="7955907" cy="566835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2852"/>
            <a:ext cx="8186766" cy="56832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Планировка 1-го этажа в литере 3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16" name="Содержимое 15" descr="Без имени-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72615" y="1654937"/>
            <a:ext cx="7955907" cy="39767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2852"/>
            <a:ext cx="8186766" cy="56832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Планировка 1-го этажа в литере 4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16" name="Содержимое 15" descr="Без имени-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72615" y="825407"/>
            <a:ext cx="7955907" cy="563581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2852"/>
            <a:ext cx="8186766" cy="56832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Планировка типового этажа в литере 1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16" name="Содержимое 15" descr="Без имени-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57651" y="809134"/>
            <a:ext cx="7985836" cy="56683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2852"/>
            <a:ext cx="8186766" cy="56832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Планировка типового этажа в литере 2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16" name="Содержимое 15" descr="Без имени-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73413" y="809134"/>
            <a:ext cx="7954312" cy="56683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214282" y="357166"/>
            <a:ext cx="3929090" cy="4000528"/>
          </a:xfrm>
        </p:spPr>
        <p:txBody>
          <a:bodyPr>
            <a:noAutofit/>
          </a:bodyPr>
          <a:lstStyle/>
          <a:p>
            <a:pPr algn="just"/>
            <a:r>
              <a:rPr lang="ru-RU" sz="1250" dirty="0" smtClean="0"/>
              <a:t>Ивановская Домостроительная Компания – одно из крупнейших предприятий России, имеющее более чем полувековой опыт в строительстве. В составе предприятия производства по выпуску изделий крупнопанельного домостроения, производство по выпуску металлоизделий, деревообрабатывающее производство, строительные подразделения осуществляющие полный комплекс строительно-монтажных  работ.</a:t>
            </a:r>
          </a:p>
          <a:p>
            <a:pPr algn="just"/>
            <a:r>
              <a:rPr lang="ru-RU" sz="1250" dirty="0" smtClean="0"/>
              <a:t>Компания специализируется на реализации проектов в области строительства жилья. При этом, приоритетным направлением является реализация проектов комплексной застройки жилых микрорайонов со строительством инженерной инфраструктуры и объектов социального назначения. Реализация данных проектов ОАО «ДСК» осуществляется на территории Ивановской области, Владимирской области, в Подмосковье, в Костромской и Ярославской областях.</a:t>
            </a:r>
            <a:endParaRPr lang="ru-RU" sz="1250" dirty="0"/>
          </a:p>
        </p:txBody>
      </p:sp>
      <p:pic>
        <p:nvPicPr>
          <p:cNvPr id="6" name="Содержимое 5" descr="мкр.Московский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4855" y="279109"/>
            <a:ext cx="4543425" cy="20008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 descr="Владимирская панорам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2280" y="2533872"/>
            <a:ext cx="4536000" cy="18238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 descr="мкр.Куконковых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82" y="4576623"/>
            <a:ext cx="8676000" cy="19956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2852"/>
            <a:ext cx="8186766" cy="56832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Планировка типового этажа в литере 3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16" name="Содержимое 15" descr="Без имени-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73413" y="1655335"/>
            <a:ext cx="7954312" cy="39759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2852"/>
            <a:ext cx="8186766" cy="568324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Планировка типового этажа в литере 4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16" name="Содержимое 15" descr="Без имени-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76596" y="809134"/>
            <a:ext cx="7947946" cy="56683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</a:rPr>
              <a:t>Отделка квартир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7" name="Содержимое 6" descr="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702717" y="1357313"/>
            <a:ext cx="1583531" cy="2111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Содержимое 7" descr="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560105" y="1357313"/>
            <a:ext cx="1583531" cy="21113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 descr="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11547" y="1357298"/>
            <a:ext cx="1589477" cy="21193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 descr="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29190" y="3858996"/>
            <a:ext cx="3427200" cy="2570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 descr="IMG_150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4348" y="3833750"/>
            <a:ext cx="3857652" cy="25715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 descr="21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15260" y="1357298"/>
            <a:ext cx="1413600" cy="2120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</a:rPr>
              <a:t>Отделка квартир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7" name="Содержимое 6" descr="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44103" y="1357313"/>
            <a:ext cx="1583531" cy="21113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Содержимое 7" descr="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2143108" y="1357313"/>
            <a:ext cx="1583531" cy="21113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 descr="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39779" y="1357298"/>
            <a:ext cx="1589477" cy="21193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 descr="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72132" y="1357298"/>
            <a:ext cx="1571636" cy="2142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 descr="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86644" y="1357298"/>
            <a:ext cx="1500198" cy="21433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 descr="IMG_150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8772" y="3833750"/>
            <a:ext cx="1928650" cy="25715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 descr="IMG_154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921670" y="3857628"/>
            <a:ext cx="3364842" cy="25236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 descr="IMG_010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69842" y="3857628"/>
            <a:ext cx="1917000" cy="2556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1792288" y="3000372"/>
            <a:ext cx="5486400" cy="36670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2"/>
                </a:solidFill>
              </a:rPr>
              <a:t>Состояние реализации проекта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14" name="Текст 13"/>
          <p:cNvSpPr>
            <a:spLocks noGrp="1"/>
          </p:cNvSpPr>
          <p:nvPr>
            <p:ph type="body" sz="half" idx="2"/>
          </p:nvPr>
        </p:nvSpPr>
        <p:spPr>
          <a:xfrm>
            <a:off x="500034" y="3429000"/>
            <a:ext cx="8286808" cy="3000396"/>
          </a:xfrm>
        </p:spPr>
        <p:txBody>
          <a:bodyPr>
            <a:normAutofit/>
          </a:bodyPr>
          <a:lstStyle/>
          <a:p>
            <a:pPr algn="just"/>
            <a:r>
              <a:rPr lang="ru-RU" sz="1200" dirty="0" smtClean="0"/>
              <a:t>По состоянию на текущий момент объекты капитального строительства обеспечены проектной и разрешительной документацией: оформлены правоустанавливающие документы на земельный участок, разработана проектная документация и имеется заключение экспертизы по проекту, получено разрешение на строительство четырех домов.</a:t>
            </a:r>
          </a:p>
          <a:p>
            <a:pPr algn="just"/>
            <a:r>
              <a:rPr lang="ru-RU" sz="1200" dirty="0" smtClean="0"/>
              <a:t>Проработаны вопросы обеспечения объектов строительства инженерной инфраструктурой:  ведется работа с ресурсоснабжающими организациями по технологическому присоединению объектов строительства к инженерным сетям.</a:t>
            </a:r>
          </a:p>
          <a:p>
            <a:pPr algn="just"/>
            <a:r>
              <a:rPr lang="ru-RU" sz="1200" dirty="0" smtClean="0"/>
              <a:t>Условия договоров технологического присоединения предусматривают строительство внеплощадочных сетей до границ микрорайона застройки силами ресурсо-снабжающих организаций.  Проектирование и строительство внутриплощадочных (придомовых) сетей будет выполняться силами застройщика – ОАО «ДСК».</a:t>
            </a:r>
          </a:p>
          <a:p>
            <a:pPr algn="just"/>
            <a:r>
              <a:rPr lang="ru-RU" sz="1200" dirty="0" smtClean="0"/>
              <a:t>Срок строительства </a:t>
            </a:r>
            <a:r>
              <a:rPr lang="ru-RU" sz="1200" dirty="0" smtClean="0"/>
              <a:t>многоквартирных жилых </a:t>
            </a:r>
            <a:r>
              <a:rPr lang="ru-RU" sz="1200" dirty="0" smtClean="0"/>
              <a:t>домов по программе </a:t>
            </a:r>
            <a:r>
              <a:rPr lang="ru-RU" sz="1200" dirty="0" smtClean="0"/>
              <a:t>–</a:t>
            </a:r>
            <a:r>
              <a:rPr lang="ru-RU" sz="1200" dirty="0" smtClean="0"/>
              <a:t> </a:t>
            </a:r>
            <a:r>
              <a:rPr lang="ru-RU" sz="1200" dirty="0" smtClean="0"/>
              <a:t>до </a:t>
            </a:r>
            <a:r>
              <a:rPr lang="ru-RU" sz="1200" dirty="0" smtClean="0"/>
              <a:t>1 июля 2017 </a:t>
            </a:r>
            <a:r>
              <a:rPr lang="ru-RU" sz="1200" dirty="0" smtClean="0"/>
              <a:t>года. Согласно проектной декларации установлены следующие сроки окончания </a:t>
            </a:r>
            <a:r>
              <a:rPr lang="ru-RU" sz="1200" dirty="0" smtClean="0"/>
              <a:t>реализации проекта </a:t>
            </a:r>
            <a:r>
              <a:rPr lang="ru-RU" sz="1200" dirty="0" smtClean="0"/>
              <a:t>строительства для многоквартирных жилых домов</a:t>
            </a:r>
            <a:r>
              <a:rPr lang="ru-RU" sz="1200" dirty="0" smtClean="0"/>
              <a:t>:</a:t>
            </a:r>
          </a:p>
          <a:p>
            <a:pPr algn="just">
              <a:buFont typeface="Arial" pitchFamily="34" charset="0"/>
              <a:buChar char="•"/>
            </a:pPr>
            <a:r>
              <a:rPr lang="ru-RU" sz="1200" dirty="0" smtClean="0"/>
              <a:t> </a:t>
            </a:r>
            <a:r>
              <a:rPr lang="ru-RU" sz="1200" dirty="0" smtClean="0"/>
              <a:t>литер 1 – </a:t>
            </a:r>
            <a:r>
              <a:rPr lang="en-US" sz="1200" dirty="0" smtClean="0"/>
              <a:t>II</a:t>
            </a:r>
            <a:r>
              <a:rPr lang="ru-RU" sz="1200" dirty="0" smtClean="0"/>
              <a:t> квартал 2016 года;</a:t>
            </a:r>
          </a:p>
          <a:p>
            <a:pPr algn="just">
              <a:buFont typeface="Arial" pitchFamily="34" charset="0"/>
              <a:buChar char="•"/>
            </a:pPr>
            <a:r>
              <a:rPr lang="ru-RU" sz="1200" dirty="0" smtClean="0"/>
              <a:t> литер 2 – </a:t>
            </a:r>
            <a:r>
              <a:rPr lang="en-US" sz="1200" dirty="0" smtClean="0"/>
              <a:t>III</a:t>
            </a:r>
            <a:r>
              <a:rPr lang="ru-RU" sz="1200" dirty="0" smtClean="0"/>
              <a:t> квартал 2016 года;</a:t>
            </a:r>
          </a:p>
          <a:p>
            <a:pPr algn="just">
              <a:buFont typeface="Arial" pitchFamily="34" charset="0"/>
              <a:buChar char="•"/>
            </a:pPr>
            <a:r>
              <a:rPr lang="ru-RU" sz="1200" dirty="0" smtClean="0"/>
              <a:t> </a:t>
            </a:r>
            <a:r>
              <a:rPr lang="ru-RU" sz="1200" dirty="0" smtClean="0"/>
              <a:t>литер 3 – </a:t>
            </a:r>
            <a:r>
              <a:rPr lang="en-US" sz="1200" dirty="0" smtClean="0"/>
              <a:t>IV</a:t>
            </a:r>
            <a:r>
              <a:rPr lang="ru-RU" sz="1200" dirty="0" smtClean="0"/>
              <a:t> квартал 2016 года;</a:t>
            </a:r>
          </a:p>
          <a:p>
            <a:pPr algn="just">
              <a:buFont typeface="Arial" pitchFamily="34" charset="0"/>
              <a:buChar char="•"/>
            </a:pPr>
            <a:r>
              <a:rPr lang="ru-RU" sz="1200" dirty="0" smtClean="0"/>
              <a:t> </a:t>
            </a:r>
            <a:r>
              <a:rPr lang="ru-RU" sz="1200" dirty="0" smtClean="0"/>
              <a:t>литер 4 – </a:t>
            </a:r>
            <a:r>
              <a:rPr lang="en-US" sz="1200" dirty="0" smtClean="0"/>
              <a:t>II</a:t>
            </a:r>
            <a:r>
              <a:rPr lang="ru-RU" sz="1200" dirty="0" smtClean="0"/>
              <a:t> квартал 2017 года.</a:t>
            </a:r>
          </a:p>
          <a:p>
            <a:pPr algn="just">
              <a:buFont typeface="Arial" pitchFamily="34" charset="0"/>
              <a:buChar char="•"/>
            </a:pPr>
            <a:endParaRPr lang="ru-RU" sz="1200" dirty="0"/>
          </a:p>
        </p:txBody>
      </p:sp>
      <p:pic>
        <p:nvPicPr>
          <p:cNvPr id="10" name="Рисунок 9" descr="персп6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3311" r="13311"/>
          <a:stretch>
            <a:fillRect/>
          </a:stretch>
        </p:blipFill>
        <p:spPr>
          <a:xfrm>
            <a:off x="1627960" y="714356"/>
            <a:ext cx="5801560" cy="216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158" y="93487"/>
            <a:ext cx="628649" cy="41133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14414" y="142852"/>
            <a:ext cx="52864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«Жилье для российской семьи»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85728"/>
            <a:ext cx="4686304" cy="1500198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solidFill>
                  <a:schemeClr val="tx2"/>
                </a:solidFill>
              </a:rPr>
              <a:t>Строительство жилого микрорайона в д. Кочедыково Ивановского района    Ивановской области</a:t>
            </a:r>
            <a:endParaRPr lang="ru-RU" sz="2400" dirty="0">
              <a:solidFill>
                <a:schemeClr val="tx2"/>
              </a:solidFill>
            </a:endParaRPr>
          </a:p>
        </p:txBody>
      </p:sp>
      <p:pic>
        <p:nvPicPr>
          <p:cNvPr id="5" name="Содержимое 4" descr="print_zadni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857884" y="285728"/>
            <a:ext cx="2857520" cy="153643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071678"/>
            <a:ext cx="8329642" cy="4500594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 smtClean="0"/>
              <a:t>ОАО «Ивановская ДСК» приступило к строительству нового микрорайона в деревне Кочедыково, Ивановского района, Ивановской области. Микрорайон общей площадью 144 тыс. кв. метра, в котором будет жить не менее 6 тыс. ивановцев, будет включать 14 многоэтажных домов переменной (12 – 17) этажности, 6 таунхаусов и несколько объектов соцкультбыта, в том числе, детский сад на 220 мест, а также фельдшерско-акушерский пункт. Предусмотрена организация благоустройства, социальных объектов, детских площадок, озеленения, удобных парковок для авто.</a:t>
            </a:r>
          </a:p>
          <a:p>
            <a:pPr algn="just"/>
            <a:r>
              <a:rPr lang="ru-RU" dirty="0" smtClean="0"/>
              <a:t>Проектом предусмотрено движение по микрорайону, как пассажирского, так и общественного транспорта. Разделительная полоса между проезжей частью и тротуарами будет занята зелеными насаждениями. </a:t>
            </a:r>
          </a:p>
          <a:p>
            <a:pPr algn="just"/>
            <a:r>
              <a:rPr lang="ru-RU" dirty="0" smtClean="0"/>
              <a:t>Теплоснабжение микрорайона будет производиться от наземных сетей ОАО «ТГК-6». Водоснабжение и водоотведение предусмотрено от сетей АО «Водоканал», а горячее водоснабжение будет организовано через индивидуальные тепловые пункты каждого объекта. Электроснабжение микрорайона будет выполнено от подстанции энергетического объекта ОАО «ТГК-6». Слаботочные системы – ОАО «МТС» и ОАО «Ростелеком».  </a:t>
            </a:r>
          </a:p>
          <a:p>
            <a:pPr algn="just"/>
            <a:r>
              <a:rPr lang="ru-RU" dirty="0" smtClean="0"/>
              <a:t>13 марта 2015 года по итогам прохождения государственной экспертизы компании было выдано разрешение на строительство четырех литеров будущего микрорайона: три четырнадцатиэтажных дома и одной высотки на двенадцать этажей. Всего в этих четырех домах будет 639 квартир общей площадью более 33 тыс. кв. метров.</a:t>
            </a:r>
          </a:p>
          <a:p>
            <a:pPr algn="just"/>
            <a:r>
              <a:rPr lang="ru-RU" dirty="0" smtClean="0"/>
              <a:t>К июлю 2017 года планируется возвести эти четыре дома, которые строятся по государственной программе «Жилье для российской семьи». По жилищной программе Минстроя предусмотрены квартиры эконом-класса с отделкой.  Площадь однокомнатных квартир около 40 кв.м., площадь «двушек» - от 60 кв.м. Стоимость квадратного метра по программе - 30 тыс. рублей. </a:t>
            </a:r>
          </a:p>
          <a:p>
            <a:pPr algn="just"/>
            <a:r>
              <a:rPr lang="ru-RU" dirty="0" smtClean="0"/>
              <a:t>Полный объем финансирования строительства данных четырех домов составит 1 010 млн. руб., в т.ч. из госбюджета по программе «Жилье для российской семьи» - 750 млн. рублей. На эти средства будет построено около 34 тыс. кв. метров жилья из них по программе (жилье эконом-класса) - 25 тыс. кв. метров, что составляет половину от общего объема доступного жилья на территории области по жилищной программе Минстроя.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яндекскарта1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744" r="1744"/>
          <a:stretch>
            <a:fillRect/>
          </a:stretch>
        </p:blipFill>
        <p:spPr>
          <a:xfrm>
            <a:off x="928662" y="124601"/>
            <a:ext cx="7164000" cy="53730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28596" y="5572140"/>
            <a:ext cx="8286808" cy="1143008"/>
          </a:xfrm>
        </p:spPr>
        <p:txBody>
          <a:bodyPr>
            <a:noAutofit/>
          </a:bodyPr>
          <a:lstStyle/>
          <a:p>
            <a:pPr algn="just"/>
            <a:r>
              <a:rPr lang="ru-RU" dirty="0" smtClean="0"/>
              <a:t>Строительство микрорайона Кочедыково ведется не на территории жилой деревни Кочедыково, а на землях прилегающих к ней - северо-западнее д. Кочедыково. Микрорайон располагается в экологически чистой зоне и окружен лесным массивом, который отгораживает его от крупной автомагистрали – Кохомского шоссе. С северо-запада микрорайон ограничен территорией медицинского комплекса «Дом ребенка» и территорией комплекса областной больницы.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Кочедыково в 3Д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839"/>
            <a:ext cx="9144000" cy="646432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85786" y="6000768"/>
            <a:ext cx="7572428" cy="85723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Генеральный план жилой застройки д. Кочедыково Ивановского района Ивановской области</a:t>
            </a:r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9" name="Рисунок 8" descr="Ген.план_черный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5328" b="5328"/>
          <a:stretch>
            <a:fillRect/>
          </a:stretch>
        </p:blipFill>
        <p:spPr>
          <a:xfrm>
            <a:off x="362280" y="288545"/>
            <a:ext cx="8496000" cy="56407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1472" y="5857892"/>
            <a:ext cx="8001056" cy="1000108"/>
          </a:xfrm>
        </p:spPr>
        <p:txBody>
          <a:bodyPr>
            <a:noAutofit/>
          </a:bodyPr>
          <a:lstStyle/>
          <a:p>
            <a:pPr algn="just"/>
            <a:r>
              <a:rPr lang="ru-RU" sz="2000" b="1" dirty="0" smtClean="0">
                <a:solidFill>
                  <a:schemeClr val="tx2"/>
                </a:solidFill>
              </a:rPr>
              <a:t>Ситуационный план размещения многоквартирных  жилых домов литеров 1,2,3,4 и строительства автомобильных дорог в мкр. Кочедыково</a:t>
            </a:r>
            <a:endParaRPr lang="ru-RU" sz="2000" b="1" dirty="0"/>
          </a:p>
        </p:txBody>
      </p:sp>
      <p:pic>
        <p:nvPicPr>
          <p:cNvPr id="9" name="Рисунок 8" descr="Строительство-автомобильных-дорог1.jpg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502" r="502"/>
          <a:stretch>
            <a:fillRect/>
          </a:stretch>
        </p:blipFill>
        <p:spPr>
          <a:xfrm>
            <a:off x="571500" y="142875"/>
            <a:ext cx="7929563" cy="56435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98903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Технико-экономические показатели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071546"/>
            <a:ext cx="4040188" cy="531825"/>
          </a:xfrm>
        </p:spPr>
        <p:txBody>
          <a:bodyPr/>
          <a:lstStyle/>
          <a:p>
            <a:pPr algn="ctr"/>
            <a:r>
              <a:rPr lang="ru-RU" dirty="0" smtClean="0"/>
              <a:t>Литер 1</a:t>
            </a:r>
            <a:endParaRPr lang="ru-RU" dirty="0"/>
          </a:p>
        </p:txBody>
      </p:sp>
      <p:pic>
        <p:nvPicPr>
          <p:cNvPr id="13" name="Содержимое 12" descr="ТЭП_000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731759" y="1571625"/>
            <a:ext cx="3491070" cy="49291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Текст 10"/>
          <p:cNvSpPr>
            <a:spLocks noGrp="1"/>
          </p:cNvSpPr>
          <p:nvPr>
            <p:ph type="body" sz="quarter" idx="3"/>
          </p:nvPr>
        </p:nvSpPr>
        <p:spPr>
          <a:xfrm>
            <a:off x="4645025" y="1071546"/>
            <a:ext cx="4041775" cy="531825"/>
          </a:xfrm>
        </p:spPr>
        <p:txBody>
          <a:bodyPr/>
          <a:lstStyle/>
          <a:p>
            <a:pPr algn="ctr"/>
            <a:r>
              <a:rPr lang="ru-RU" dirty="0" smtClean="0"/>
              <a:t>Литер 2</a:t>
            </a:r>
            <a:endParaRPr lang="ru-RU" dirty="0"/>
          </a:p>
        </p:txBody>
      </p:sp>
      <p:pic>
        <p:nvPicPr>
          <p:cNvPr id="14" name="Содержимое 13" descr="ТЭП_000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921738" y="1571625"/>
            <a:ext cx="3488348" cy="49291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98903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/>
                </a:solidFill>
              </a:rPr>
              <a:t>Технико-экономические показатели</a:t>
            </a:r>
            <a:endParaRPr lang="ru-RU" dirty="0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071546"/>
            <a:ext cx="4040188" cy="531825"/>
          </a:xfrm>
        </p:spPr>
        <p:txBody>
          <a:bodyPr/>
          <a:lstStyle/>
          <a:p>
            <a:pPr algn="ctr"/>
            <a:r>
              <a:rPr lang="ru-RU" dirty="0" smtClean="0"/>
              <a:t>Литер 3</a:t>
            </a:r>
            <a:endParaRPr lang="ru-RU" dirty="0"/>
          </a:p>
        </p:txBody>
      </p:sp>
      <p:pic>
        <p:nvPicPr>
          <p:cNvPr id="13" name="Содержимое 12" descr="ТЭП_0001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731759" y="1574405"/>
            <a:ext cx="3491070" cy="49236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Текст 10"/>
          <p:cNvSpPr>
            <a:spLocks noGrp="1"/>
          </p:cNvSpPr>
          <p:nvPr>
            <p:ph type="body" sz="quarter" idx="3"/>
          </p:nvPr>
        </p:nvSpPr>
        <p:spPr>
          <a:xfrm>
            <a:off x="4645025" y="1071546"/>
            <a:ext cx="4041775" cy="531825"/>
          </a:xfrm>
        </p:spPr>
        <p:txBody>
          <a:bodyPr/>
          <a:lstStyle/>
          <a:p>
            <a:pPr algn="ctr"/>
            <a:r>
              <a:rPr lang="ru-RU" dirty="0" smtClean="0"/>
              <a:t>Литер 4</a:t>
            </a:r>
            <a:endParaRPr lang="ru-RU" dirty="0"/>
          </a:p>
        </p:txBody>
      </p:sp>
      <p:pic>
        <p:nvPicPr>
          <p:cNvPr id="14" name="Содержимое 13" descr="ТЭП_000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921738" y="1573113"/>
            <a:ext cx="3488348" cy="49262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1548</TotalTime>
  <Words>748</Words>
  <Application>Microsoft Office PowerPoint</Application>
  <PresentationFormat>Экран (4:3)</PresentationFormat>
  <Paragraphs>46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Открытое акционерное общество                                                  «Ивановская Домостроительная Компания»  </vt:lpstr>
      <vt:lpstr>Слайд 2</vt:lpstr>
      <vt:lpstr>Строительство жилого микрорайона в д. Кочедыково Ивановского района    Ивановской области</vt:lpstr>
      <vt:lpstr>Слайд 4</vt:lpstr>
      <vt:lpstr>Слайд 5</vt:lpstr>
      <vt:lpstr>Слайд 6</vt:lpstr>
      <vt:lpstr>Слайд 7</vt:lpstr>
      <vt:lpstr>Технико-экономические показатели</vt:lpstr>
      <vt:lpstr>Технико-экономические показатели</vt:lpstr>
      <vt:lpstr>План литера 1</vt:lpstr>
      <vt:lpstr>План литера 2</vt:lpstr>
      <vt:lpstr>План литера 3</vt:lpstr>
      <vt:lpstr>План литера 4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Отделка квартир</vt:lpstr>
      <vt:lpstr>Отделка квартир</vt:lpstr>
      <vt:lpstr>Состояние реализации проекта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inde</dc:creator>
  <cp:lastModifiedBy>Малиновская</cp:lastModifiedBy>
  <cp:revision>194</cp:revision>
  <dcterms:modified xsi:type="dcterms:W3CDTF">2015-04-01T05:39:14Z</dcterms:modified>
</cp:coreProperties>
</file>